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media/image10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57" r:id="rId6"/>
    <p:sldId id="259" r:id="rId7"/>
    <p:sldId id="260" r:id="rId8"/>
    <p:sldId id="264" r:id="rId9"/>
    <p:sldId id="263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946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_rels/data2.xml.rels><?xml version="1.0" encoding="UTF-8" standalone="yes"?>
<Relationships xmlns="http://schemas.openxmlformats.org/package/2006/relationships"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diagrams/_rels/drawing2.xml.rels><?xml version="1.0" encoding="UTF-8" standalone="yes"?>
<Relationships xmlns="http://schemas.openxmlformats.org/package/2006/relationships"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cxnId="{B95F46E6-EA63-4A4A-B171-84E71A8B2969}" type="parTrans">
      <dgm:prSet/>
      <dgm:spPr/>
      <dgm:t>
        <a:bodyPr/>
        <a:lstStyle/>
        <a:p>
          <a:endParaRPr lang="en-US"/>
        </a:p>
      </dgm:t>
    </dgm:pt>
    <dgm:pt modelId="{AB6DD6D9-3A72-4649-9B2B-D1A6DA34A1A9}" cxnId="{B95F46E6-EA63-4A4A-B171-84E71A8B2969}" type="sibTrans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cxnId="{9C9B6FA4-D255-49A2-AEF3-7578F197610F}" type="parTrans">
      <dgm:prSet/>
      <dgm:spPr/>
      <dgm:t>
        <a:bodyPr/>
        <a:lstStyle/>
        <a:p>
          <a:endParaRPr lang="en-US"/>
        </a:p>
      </dgm:t>
    </dgm:pt>
    <dgm:pt modelId="{948FDB3B-C89A-4755-AD4D-330834473597}" cxnId="{9C9B6FA4-D255-49A2-AEF3-7578F197610F}" type="sibTrans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cxnId="{42443A3C-71FB-406A-9D21-C66C788B7B1E}" type="parTrans">
      <dgm:prSet/>
      <dgm:spPr/>
      <dgm:t>
        <a:bodyPr/>
        <a:lstStyle/>
        <a:p>
          <a:endParaRPr lang="en-US"/>
        </a:p>
      </dgm:t>
    </dgm:pt>
    <dgm:pt modelId="{7CA8D60F-EEEC-40ED-A747-32E12955F893}" cxnId="{42443A3C-71FB-406A-9D21-C66C788B7B1E}" type="sibTrans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cxnId="{5FD63A43-3AF7-454D-A2ED-0966ACAE6DBA}" type="parTrans">
      <dgm:prSet/>
      <dgm:spPr/>
      <dgm:t>
        <a:bodyPr/>
        <a:lstStyle/>
        <a:p>
          <a:endParaRPr lang="en-US"/>
        </a:p>
      </dgm:t>
    </dgm:pt>
    <dgm:pt modelId="{302FB94D-61F7-4E86-8C6F-47870AF248BC}" cxnId="{5FD63A43-3AF7-454D-A2ED-0966ACAE6DBA}" type="sibTrans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cxnId="{A189B2E3-E5B4-4875-AABB-3DB57BE6C6DE}" type="parTrans">
      <dgm:prSet/>
      <dgm:spPr/>
      <dgm:t>
        <a:bodyPr/>
        <a:lstStyle/>
        <a:p>
          <a:endParaRPr lang="en-US"/>
        </a:p>
      </dgm:t>
    </dgm:pt>
    <dgm:pt modelId="{5A429ACE-F4A0-49A0-AE9E-A8E353EFFEB3}" cxnId="{A189B2E3-E5B4-4875-AABB-3DB57BE6C6DE}" type="sibTrans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cxnId="{278A0307-6503-4A34-A01D-829B58D28F58}" type="parTrans">
      <dgm:prSet/>
      <dgm:spPr/>
      <dgm:t>
        <a:bodyPr/>
        <a:lstStyle/>
        <a:p>
          <a:endParaRPr lang="en-US"/>
        </a:p>
      </dgm:t>
    </dgm:pt>
    <dgm:pt modelId="{36E02DD0-7DE6-47DF-938B-671987682F75}" cxnId="{278A0307-6503-4A34-A01D-829B58D28F58}" type="sibTrans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cxnId="{4B1AEE9B-C0DD-42D7-A181-6600AAC9F51E}" type="parTrans">
      <dgm:prSet/>
      <dgm:spPr/>
      <dgm:t>
        <a:bodyPr/>
        <a:lstStyle/>
        <a:p>
          <a:endParaRPr lang="en-US"/>
        </a:p>
      </dgm:t>
    </dgm:pt>
    <dgm:pt modelId="{2F9048D3-ABEC-4892-9F02-E3231465FE3F}" cxnId="{4B1AEE9B-C0DD-42D7-A181-6600AAC9F51E}" type="sibTrans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cxnId="{C55E3090-1DFE-4368-A59E-A82E3F4584D8}" type="parTrans">
      <dgm:prSet/>
      <dgm:spPr/>
      <dgm:t>
        <a:bodyPr/>
        <a:lstStyle/>
        <a:p>
          <a:endParaRPr lang="en-US"/>
        </a:p>
      </dgm:t>
    </dgm:pt>
    <dgm:pt modelId="{F2C8F479-364E-45C4-8786-038CA4F62353}" cxnId="{C55E3090-1DFE-4368-A59E-A82E3F4584D8}" type="sibTrans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cxnId="{3CAC97BC-B56C-4629-B91A-3A2ECD0B1EA3}" type="parTrans">
      <dgm:prSet/>
      <dgm:spPr/>
      <dgm:t>
        <a:bodyPr/>
        <a:lstStyle/>
        <a:p>
          <a:endParaRPr lang="en-US"/>
        </a:p>
      </dgm:t>
    </dgm:pt>
    <dgm:pt modelId="{B49391C6-4845-4540-92CB-3A575632E81D}" cxnId="{3CAC97BC-B56C-4629-B91A-3A2ECD0B1EA3}" type="sibTrans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cxnId="{67456BC4-58F8-4FD1-A638-5AC3127483B4}" type="parTrans">
      <dgm:prSet/>
      <dgm:spPr/>
      <dgm:t>
        <a:bodyPr/>
        <a:lstStyle/>
        <a:p>
          <a:endParaRPr lang="en-US"/>
        </a:p>
      </dgm:t>
    </dgm:pt>
    <dgm:pt modelId="{0DE48B75-7A5F-47FD-8C14-54D0998E2F7B}" cxnId="{67456BC4-58F8-4FD1-A638-5AC3127483B4}" type="sibTrans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cxnId="{51569335-8B3E-4B91-86FC-CA0804031CC3}" type="parTrans">
      <dgm:prSet/>
      <dgm:spPr/>
      <dgm:t>
        <a:bodyPr/>
        <a:lstStyle/>
        <a:p>
          <a:endParaRPr lang="en-US"/>
        </a:p>
      </dgm:t>
    </dgm:pt>
    <dgm:pt modelId="{8E5EBBED-8F9F-4AF9-9913-ACAD4091DC85}" cxnId="{51569335-8B3E-4B91-86FC-CA0804031CC3}" type="sibTrans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cxnId="{B4F3F2C1-9518-426E-A251-F2156961821E}" type="parTrans">
      <dgm:prSet/>
      <dgm:spPr/>
      <dgm:t>
        <a:bodyPr/>
        <a:lstStyle/>
        <a:p>
          <a:endParaRPr lang="en-US"/>
        </a:p>
      </dgm:t>
    </dgm:pt>
    <dgm:pt modelId="{5A6DF8CF-694D-4DFB-B1D8-785E89634D4F}" cxnId="{B4F3F2C1-9518-426E-A251-F2156961821E}" type="sibTrans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cxnId="{180B03A0-B347-4BCD-8486-22FB138BBDD2}" type="parTrans">
      <dgm:prSet/>
      <dgm:spPr/>
      <dgm:t>
        <a:bodyPr/>
        <a:lstStyle/>
        <a:p>
          <a:endParaRPr lang="en-US"/>
        </a:p>
      </dgm:t>
    </dgm:pt>
    <dgm:pt modelId="{D9BECFFA-E1E7-4DF4-BCD2-37884F9E2766}" cxnId="{180B03A0-B347-4BCD-8486-22FB138BBDD2}" type="sibTrans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cxnId="{8C706389-3DE9-4A46-8744-286A53D1E541}" type="parTrans">
      <dgm:prSet/>
      <dgm:spPr/>
      <dgm:t>
        <a:bodyPr/>
        <a:lstStyle/>
        <a:p>
          <a:endParaRPr lang="en-US"/>
        </a:p>
      </dgm:t>
    </dgm:pt>
    <dgm:pt modelId="{CB99AFA9-B796-4BB4-9188-527C4D2BC99B}" cxnId="{8C706389-3DE9-4A46-8744-286A53D1E541}" type="sibTrans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0515600" cy="4351338"/>
        <a:chOff x="0" y="0"/>
        <a:chExt cx="10515600" cy="4351338"/>
      </a:xfrm>
    </dsp:grpSpPr>
    <dsp:sp modelId="{8FA2903F-9F51-46C2-94A7-4C32B09058B6}">
      <dsp:nvSpPr>
        <dsp:cNvPr id="4" name="Freeform 3"/>
        <dsp:cNvSpPr/>
      </dsp:nvSpPr>
      <dsp:spPr bwMode="white">
        <a:xfrm>
          <a:off x="2680092" y="580615"/>
          <a:ext cx="442857" cy="0"/>
        </a:xfrm>
        <a:custGeom>
          <a:avLst/>
          <a:gdLst/>
          <a:ahLst/>
          <a:cxnLst/>
          <a:pathLst>
            <a:path w="697">
              <a:moveTo>
                <a:pt x="0" y="0"/>
              </a:moveTo>
              <a:lnTo>
                <a:pt x="697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2"/>
        </a:lnRef>
        <a:fillRef idx="0">
          <a:schemeClr val="accent2"/>
        </a:fillRef>
        <a:effectRef idx="0">
          <a:scrgbClr r="0" g="0" b="0"/>
        </a:effectRef>
        <a:fontRef idx="minor"/>
      </dsp:style>
      <dsp:txXfrm>
        <a:off x="2680092" y="580615"/>
        <a:ext cx="442857" cy="0"/>
      </dsp:txXfrm>
    </dsp:sp>
    <dsp:sp modelId="{A3A08C61-6FE5-4232-A087-E385D9085077}">
      <dsp:nvSpPr>
        <dsp:cNvPr id="3" name="Rectangles 2"/>
        <dsp:cNvSpPr/>
      </dsp:nvSpPr>
      <dsp:spPr bwMode="white">
        <a:xfrm>
          <a:off x="754628" y="2976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i="0" baseline="0"/>
            <a:t>Business  Requirement Gathering</a:t>
          </a:r>
          <a:endParaRPr lang="en-US"/>
        </a:p>
      </dsp:txBody>
      <dsp:txXfrm>
        <a:off x="754628" y="2976"/>
        <a:ext cx="1925464" cy="1155278"/>
      </dsp:txXfrm>
    </dsp:sp>
    <dsp:sp modelId="{59589589-2254-439C-9AEA-E7FC73018FDA}">
      <dsp:nvSpPr>
        <dsp:cNvPr id="6" name="Freeform 5"/>
        <dsp:cNvSpPr/>
      </dsp:nvSpPr>
      <dsp:spPr bwMode="white">
        <a:xfrm>
          <a:off x="5048412" y="580615"/>
          <a:ext cx="442857" cy="0"/>
        </a:xfrm>
        <a:custGeom>
          <a:avLst/>
          <a:gdLst/>
          <a:ahLst/>
          <a:cxnLst/>
          <a:pathLst>
            <a:path w="697">
              <a:moveTo>
                <a:pt x="0" y="0"/>
              </a:moveTo>
              <a:lnTo>
                <a:pt x="697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3"/>
        </a:lnRef>
        <a:fillRef idx="0">
          <a:schemeClr val="accent3"/>
        </a:fillRef>
        <a:effectRef idx="0">
          <a:scrgbClr r="0" g="0" b="0"/>
        </a:effectRef>
        <a:fontRef idx="minor"/>
      </dsp:style>
      <dsp:txXfrm>
        <a:off x="5048412" y="580615"/>
        <a:ext cx="442857" cy="0"/>
      </dsp:txXfrm>
    </dsp:sp>
    <dsp:sp modelId="{B726372A-BAEB-4F71-871E-F8095DA2C488}">
      <dsp:nvSpPr>
        <dsp:cNvPr id="5" name="Rectangles 4"/>
        <dsp:cNvSpPr/>
      </dsp:nvSpPr>
      <dsp:spPr bwMode="white">
        <a:xfrm>
          <a:off x="3122948" y="2976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3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Understanding of Data</a:t>
          </a:r>
          <a:endParaRPr lang="en-US"/>
        </a:p>
      </dsp:txBody>
      <dsp:txXfrm>
        <a:off x="3122948" y="2976"/>
        <a:ext cx="1925464" cy="1155278"/>
      </dsp:txXfrm>
    </dsp:sp>
    <dsp:sp modelId="{E1CCFB6F-3A2A-46EB-8FE4-D44BFF6D60F2}">
      <dsp:nvSpPr>
        <dsp:cNvPr id="8" name="Freeform 7"/>
        <dsp:cNvSpPr/>
      </dsp:nvSpPr>
      <dsp:spPr bwMode="white">
        <a:xfrm>
          <a:off x="7416733" y="580615"/>
          <a:ext cx="442857" cy="0"/>
        </a:xfrm>
        <a:custGeom>
          <a:avLst/>
          <a:gdLst/>
          <a:ahLst/>
          <a:cxnLst/>
          <a:pathLst>
            <a:path w="697">
              <a:moveTo>
                <a:pt x="0" y="0"/>
              </a:moveTo>
              <a:lnTo>
                <a:pt x="697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4"/>
        </a:lnRef>
        <a:fillRef idx="0">
          <a:schemeClr val="accent4"/>
        </a:fillRef>
        <a:effectRef idx="0">
          <a:scrgbClr r="0" g="0" b="0"/>
        </a:effectRef>
        <a:fontRef idx="minor"/>
      </dsp:style>
      <dsp:txXfrm>
        <a:off x="7416733" y="580615"/>
        <a:ext cx="442857" cy="0"/>
      </dsp:txXfrm>
    </dsp:sp>
    <dsp:sp modelId="{44F46712-5CEC-42F3-8E4B-D35EDC8BCF90}">
      <dsp:nvSpPr>
        <dsp:cNvPr id="7" name="Rectangles 6"/>
        <dsp:cNvSpPr/>
      </dsp:nvSpPr>
      <dsp:spPr bwMode="white">
        <a:xfrm>
          <a:off x="5491269" y="2976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4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Data Connection (Import Data Using Power Query)</a:t>
          </a:r>
          <a:endParaRPr lang="en-US"/>
        </a:p>
      </dsp:txBody>
      <dsp:txXfrm>
        <a:off x="5491269" y="2976"/>
        <a:ext cx="1925464" cy="1155278"/>
      </dsp:txXfrm>
    </dsp:sp>
    <dsp:sp modelId="{F063A834-ABF8-4D7F-9D05-87BE64EC3365}">
      <dsp:nvSpPr>
        <dsp:cNvPr id="10" name="Freeform 9"/>
        <dsp:cNvSpPr/>
      </dsp:nvSpPr>
      <dsp:spPr bwMode="white">
        <a:xfrm>
          <a:off x="1717360" y="1158254"/>
          <a:ext cx="7104962" cy="439776"/>
        </a:xfrm>
        <a:custGeom>
          <a:avLst/>
          <a:gdLst/>
          <a:ahLst/>
          <a:cxnLst/>
          <a:pathLst>
            <a:path w="11189" h="693">
              <a:moveTo>
                <a:pt x="11189" y="0"/>
              </a:moveTo>
              <a:lnTo>
                <a:pt x="11189" y="346"/>
              </a:lnTo>
              <a:lnTo>
                <a:pt x="0" y="346"/>
              </a:lnTo>
              <a:lnTo>
                <a:pt x="0" y="693"/>
              </a:lnTo>
            </a:path>
          </a:pathLst>
        </a:custGeom>
        <a:ln>
          <a:tailEnd type="arrow" w="lg" len="med"/>
        </a:ln>
      </dsp:spPr>
      <dsp:style>
        <a:lnRef idx="1">
          <a:schemeClr val="accent5"/>
        </a:lnRef>
        <a:fillRef idx="0">
          <a:schemeClr val="accent5"/>
        </a:fillRef>
        <a:effectRef idx="0">
          <a:scrgbClr r="0" g="0" b="0"/>
        </a:effectRef>
        <a:fontRef idx="minor"/>
      </dsp:style>
      <dsp:txXfrm>
        <a:off x="1717360" y="1158254"/>
        <a:ext cx="7104962" cy="439776"/>
      </dsp:txXfrm>
    </dsp:sp>
    <dsp:sp modelId="{5A70E500-3F09-4D10-BF68-64E6B658EC7C}">
      <dsp:nvSpPr>
        <dsp:cNvPr id="9" name="Rectangles 8"/>
        <dsp:cNvSpPr/>
      </dsp:nvSpPr>
      <dsp:spPr bwMode="white">
        <a:xfrm>
          <a:off x="7859589" y="2976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5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i="0" baseline="0"/>
            <a:t>Data Cleaning and Data Quality Check Using Power Query</a:t>
          </a:r>
          <a:endParaRPr lang="en-US"/>
        </a:p>
      </dsp:txBody>
      <dsp:txXfrm>
        <a:off x="7859589" y="2976"/>
        <a:ext cx="1925464" cy="1155278"/>
      </dsp:txXfrm>
    </dsp:sp>
    <dsp:sp modelId="{31B38623-BF85-4DA6-9437-232107551D3D}">
      <dsp:nvSpPr>
        <dsp:cNvPr id="12" name="Freeform 11"/>
        <dsp:cNvSpPr/>
      </dsp:nvSpPr>
      <dsp:spPr bwMode="white">
        <a:xfrm>
          <a:off x="2680092" y="2175669"/>
          <a:ext cx="442857" cy="0"/>
        </a:xfrm>
        <a:custGeom>
          <a:avLst/>
          <a:gdLst/>
          <a:ahLst/>
          <a:cxnLst/>
          <a:pathLst>
            <a:path w="697">
              <a:moveTo>
                <a:pt x="0" y="0"/>
              </a:moveTo>
              <a:lnTo>
                <a:pt x="697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6"/>
        </a:lnRef>
        <a:fillRef idx="0">
          <a:schemeClr val="accent6"/>
        </a:fillRef>
        <a:effectRef idx="0">
          <a:scrgbClr r="0" g="0" b="0"/>
        </a:effectRef>
        <a:fontRef idx="minor"/>
      </dsp:style>
      <dsp:txXfrm>
        <a:off x="2680092" y="2175669"/>
        <a:ext cx="442857" cy="0"/>
      </dsp:txXfrm>
    </dsp:sp>
    <dsp:sp modelId="{ABE3B2D6-2E93-4E5F-9D4A-F44CC6B9CA5C}">
      <dsp:nvSpPr>
        <dsp:cNvPr id="11" name="Rectangles 10"/>
        <dsp:cNvSpPr/>
      </dsp:nvSpPr>
      <dsp:spPr bwMode="white">
        <a:xfrm>
          <a:off x="754628" y="1598030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6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i="0" baseline="0"/>
            <a:t>Creating Calendar Table using Power Query</a:t>
          </a:r>
          <a:endParaRPr lang="en-US"/>
        </a:p>
      </dsp:txBody>
      <dsp:txXfrm>
        <a:off x="754628" y="1598030"/>
        <a:ext cx="1925464" cy="1155278"/>
      </dsp:txXfrm>
    </dsp:sp>
    <dsp:sp modelId="{F5F1BA2D-1FB1-47FA-B5C3-0DA3A1F2DC04}">
      <dsp:nvSpPr>
        <dsp:cNvPr id="14" name="Freeform 13"/>
        <dsp:cNvSpPr/>
      </dsp:nvSpPr>
      <dsp:spPr bwMode="white">
        <a:xfrm>
          <a:off x="5048412" y="2175669"/>
          <a:ext cx="442857" cy="0"/>
        </a:xfrm>
        <a:custGeom>
          <a:avLst/>
          <a:gdLst/>
          <a:ahLst/>
          <a:cxnLst/>
          <a:pathLst>
            <a:path w="697">
              <a:moveTo>
                <a:pt x="0" y="0"/>
              </a:moveTo>
              <a:lnTo>
                <a:pt x="697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2"/>
        </a:lnRef>
        <a:fillRef idx="0">
          <a:schemeClr val="accent2"/>
        </a:fillRef>
        <a:effectRef idx="0">
          <a:scrgbClr r="0" g="0" b="0"/>
        </a:effectRef>
        <a:fontRef idx="minor"/>
      </dsp:style>
      <dsp:txXfrm>
        <a:off x="5048412" y="2175669"/>
        <a:ext cx="442857" cy="0"/>
      </dsp:txXfrm>
    </dsp:sp>
    <dsp:sp modelId="{B8B0CE4F-317E-42E5-8D75-9DF605BCA57E}">
      <dsp:nvSpPr>
        <dsp:cNvPr id="13" name="Rectangles 12"/>
        <dsp:cNvSpPr/>
      </dsp:nvSpPr>
      <dsp:spPr bwMode="white">
        <a:xfrm>
          <a:off x="3122948" y="1598030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Data Modeling – Power Pivot</a:t>
          </a:r>
          <a:endParaRPr lang="en-US"/>
        </a:p>
      </dsp:txBody>
      <dsp:txXfrm>
        <a:off x="3122948" y="1598030"/>
        <a:ext cx="1925464" cy="1155278"/>
      </dsp:txXfrm>
    </dsp:sp>
    <dsp:sp modelId="{8AC51812-5A44-4F28-AF25-B6957A84906B}">
      <dsp:nvSpPr>
        <dsp:cNvPr id="16" name="Freeform 15"/>
        <dsp:cNvSpPr/>
      </dsp:nvSpPr>
      <dsp:spPr bwMode="white">
        <a:xfrm>
          <a:off x="7416733" y="2175669"/>
          <a:ext cx="442857" cy="0"/>
        </a:xfrm>
        <a:custGeom>
          <a:avLst/>
          <a:gdLst/>
          <a:ahLst/>
          <a:cxnLst/>
          <a:pathLst>
            <a:path w="697">
              <a:moveTo>
                <a:pt x="0" y="0"/>
              </a:moveTo>
              <a:lnTo>
                <a:pt x="697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3"/>
        </a:lnRef>
        <a:fillRef idx="0">
          <a:schemeClr val="accent3"/>
        </a:fillRef>
        <a:effectRef idx="0">
          <a:scrgbClr r="0" g="0" b="0"/>
        </a:effectRef>
        <a:fontRef idx="minor"/>
      </dsp:style>
      <dsp:txXfrm>
        <a:off x="7416733" y="2175669"/>
        <a:ext cx="442857" cy="0"/>
      </dsp:txXfrm>
    </dsp:sp>
    <dsp:sp modelId="{409210D8-5E6D-4F7B-99AB-447E2EDFF093}">
      <dsp:nvSpPr>
        <dsp:cNvPr id="15" name="Rectangles 14"/>
        <dsp:cNvSpPr/>
      </dsp:nvSpPr>
      <dsp:spPr bwMode="white">
        <a:xfrm>
          <a:off x="5491269" y="1598030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3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Adding Required Columns (DAX Calculation in Power Pivot)</a:t>
          </a:r>
          <a:endParaRPr lang="en-US"/>
        </a:p>
      </dsp:txBody>
      <dsp:txXfrm>
        <a:off x="5491269" y="1598030"/>
        <a:ext cx="1925464" cy="1155278"/>
      </dsp:txXfrm>
    </dsp:sp>
    <dsp:sp modelId="{4A2CF97C-6B83-4656-A6E4-6858980C4473}">
      <dsp:nvSpPr>
        <dsp:cNvPr id="18" name="Freeform 17"/>
        <dsp:cNvSpPr/>
      </dsp:nvSpPr>
      <dsp:spPr bwMode="white">
        <a:xfrm>
          <a:off x="1717360" y="2753308"/>
          <a:ext cx="7104962" cy="439776"/>
        </a:xfrm>
        <a:custGeom>
          <a:avLst/>
          <a:gdLst/>
          <a:ahLst/>
          <a:cxnLst/>
          <a:pathLst>
            <a:path w="11189" h="693">
              <a:moveTo>
                <a:pt x="11189" y="0"/>
              </a:moveTo>
              <a:lnTo>
                <a:pt x="11189" y="346"/>
              </a:lnTo>
              <a:lnTo>
                <a:pt x="0" y="346"/>
              </a:lnTo>
              <a:lnTo>
                <a:pt x="0" y="693"/>
              </a:lnTo>
            </a:path>
          </a:pathLst>
        </a:custGeom>
        <a:ln>
          <a:tailEnd type="arrow" w="lg" len="med"/>
        </a:ln>
      </dsp:spPr>
      <dsp:style>
        <a:lnRef idx="1">
          <a:schemeClr val="accent4"/>
        </a:lnRef>
        <a:fillRef idx="0">
          <a:schemeClr val="accent4"/>
        </a:fillRef>
        <a:effectRef idx="0">
          <a:scrgbClr r="0" g="0" b="0"/>
        </a:effectRef>
        <a:fontRef idx="minor"/>
      </dsp:style>
      <dsp:txXfrm>
        <a:off x="1717360" y="2753308"/>
        <a:ext cx="7104962" cy="439776"/>
      </dsp:txXfrm>
    </dsp:sp>
    <dsp:sp modelId="{01763097-C344-4EC5-874C-AB8AD3E16609}">
      <dsp:nvSpPr>
        <dsp:cNvPr id="17" name="Rectangles 16"/>
        <dsp:cNvSpPr/>
      </dsp:nvSpPr>
      <dsp:spPr bwMode="white">
        <a:xfrm>
          <a:off x="7859589" y="1598030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4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i="0" baseline="0"/>
            <a:t>Creating Pivots and Dashboard Lay outing</a:t>
          </a:r>
          <a:endParaRPr lang="en-US"/>
        </a:p>
      </dsp:txBody>
      <dsp:txXfrm>
        <a:off x="7859589" y="1598030"/>
        <a:ext cx="1925464" cy="1155278"/>
      </dsp:txXfrm>
    </dsp:sp>
    <dsp:sp modelId="{3CE8ADDE-7A36-4930-8056-0BDE83ECA39D}">
      <dsp:nvSpPr>
        <dsp:cNvPr id="20" name="Freeform 19"/>
        <dsp:cNvSpPr/>
      </dsp:nvSpPr>
      <dsp:spPr bwMode="white">
        <a:xfrm>
          <a:off x="2680092" y="3770723"/>
          <a:ext cx="442857" cy="0"/>
        </a:xfrm>
        <a:custGeom>
          <a:avLst/>
          <a:gdLst/>
          <a:ahLst/>
          <a:cxnLst/>
          <a:pathLst>
            <a:path w="697">
              <a:moveTo>
                <a:pt x="0" y="0"/>
              </a:moveTo>
              <a:lnTo>
                <a:pt x="697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5"/>
        </a:lnRef>
        <a:fillRef idx="0">
          <a:schemeClr val="accent5"/>
        </a:fillRef>
        <a:effectRef idx="0">
          <a:scrgbClr r="0" g="0" b="0"/>
        </a:effectRef>
        <a:fontRef idx="minor"/>
      </dsp:style>
      <dsp:txXfrm>
        <a:off x="2680092" y="3770723"/>
        <a:ext cx="442857" cy="0"/>
      </dsp:txXfrm>
    </dsp:sp>
    <dsp:sp modelId="{B7E4AB44-C74B-4D7B-8C6F-CD3A00F4B6AE}">
      <dsp:nvSpPr>
        <dsp:cNvPr id="19" name="Rectangles 18"/>
        <dsp:cNvSpPr/>
      </dsp:nvSpPr>
      <dsp:spPr bwMode="white">
        <a:xfrm>
          <a:off x="754628" y="3193084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5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Charts Development and Formatting</a:t>
          </a:r>
          <a:endParaRPr lang="en-US"/>
        </a:p>
      </dsp:txBody>
      <dsp:txXfrm>
        <a:off x="754628" y="3193084"/>
        <a:ext cx="1925464" cy="1155278"/>
      </dsp:txXfrm>
    </dsp:sp>
    <dsp:sp modelId="{4AA588BF-F28E-4802-A288-F138ECB10A8A}">
      <dsp:nvSpPr>
        <dsp:cNvPr id="22" name="Freeform 21"/>
        <dsp:cNvSpPr/>
      </dsp:nvSpPr>
      <dsp:spPr bwMode="white">
        <a:xfrm>
          <a:off x="5048412" y="3770723"/>
          <a:ext cx="442857" cy="0"/>
        </a:xfrm>
        <a:custGeom>
          <a:avLst/>
          <a:gdLst/>
          <a:ahLst/>
          <a:cxnLst/>
          <a:pathLst>
            <a:path w="697">
              <a:moveTo>
                <a:pt x="0" y="0"/>
              </a:moveTo>
              <a:lnTo>
                <a:pt x="697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6"/>
        </a:lnRef>
        <a:fillRef idx="0">
          <a:schemeClr val="accent6"/>
        </a:fillRef>
        <a:effectRef idx="0">
          <a:scrgbClr r="0" g="0" b="0"/>
        </a:effectRef>
        <a:fontRef idx="minor"/>
      </dsp:style>
      <dsp:txXfrm>
        <a:off x="5048412" y="3770723"/>
        <a:ext cx="442857" cy="0"/>
      </dsp:txXfrm>
    </dsp:sp>
    <dsp:sp modelId="{D5473B32-A1CA-45D3-B446-4530F4BF90A1}">
      <dsp:nvSpPr>
        <dsp:cNvPr id="21" name="Rectangles 20"/>
        <dsp:cNvSpPr/>
      </dsp:nvSpPr>
      <dsp:spPr bwMode="white">
        <a:xfrm>
          <a:off x="3122948" y="3193084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6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i="0" baseline="0"/>
            <a:t>Dashboard / Report Development</a:t>
          </a:r>
          <a:endParaRPr lang="en-US"/>
        </a:p>
      </dsp:txBody>
      <dsp:txXfrm>
        <a:off x="3122948" y="3193084"/>
        <a:ext cx="1925464" cy="1155278"/>
      </dsp:txXfrm>
    </dsp:sp>
    <dsp:sp modelId="{24AAFEE1-FCBB-4985-8282-B489C6C4F761}">
      <dsp:nvSpPr>
        <dsp:cNvPr id="23" name="Rectangles 22"/>
        <dsp:cNvSpPr/>
      </dsp:nvSpPr>
      <dsp:spPr bwMode="white">
        <a:xfrm>
          <a:off x="5491269" y="3193084"/>
          <a:ext cx="1925464" cy="1155278"/>
        </a:xfrm>
        <a:prstGeom prst="rect">
          <a:avLst/>
        </a:prstGeom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94349" tIns="99036" rIns="94349" bIns="99036" anchor="ctr"/>
        <a:lstStyle>
          <a:lvl1pPr algn="ctr">
            <a:defRPr sz="1400"/>
          </a:lvl1pPr>
          <a:lvl2pPr marL="57150" indent="-57150" algn="ctr">
            <a:defRPr sz="1000"/>
          </a:lvl2pPr>
          <a:lvl3pPr marL="114300" indent="-57150" algn="ctr">
            <a:defRPr sz="1000"/>
          </a:lvl3pPr>
          <a:lvl4pPr marL="171450" indent="-57150" algn="ctr">
            <a:defRPr sz="1000"/>
          </a:lvl4pPr>
          <a:lvl5pPr marL="228600" indent="-57150" algn="ctr">
            <a:defRPr sz="1000"/>
          </a:lvl5pPr>
          <a:lvl6pPr marL="285750" indent="-57150" algn="ctr">
            <a:defRPr sz="1000"/>
          </a:lvl6pPr>
          <a:lvl7pPr marL="342900" indent="-57150" algn="ctr">
            <a:defRPr sz="1000"/>
          </a:lvl7pPr>
          <a:lvl8pPr marL="400050" indent="-57150" algn="ctr">
            <a:defRPr sz="1000"/>
          </a:lvl8pPr>
          <a:lvl9pPr marL="457200" indent="-57150" algn="ctr">
            <a:defRPr sz="1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Insights Generation</a:t>
          </a:r>
          <a:endParaRPr lang="en-US"/>
        </a:p>
      </dsp:txBody>
      <dsp:txXfrm>
        <a:off x="5491269" y="3193084"/>
        <a:ext cx="1925464" cy="11552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0515600" cy="4357524"/>
        <a:chOff x="0" y="0"/>
        <a:chExt cx="10515600" cy="4357524"/>
      </a:xfrm>
    </dsp:grpSpPr>
    <dsp:sp modelId="{EF03DF70-1EBA-4D5F-B927-CCF4E4601210}">
      <dsp:nvSpPr>
        <dsp:cNvPr id="3" name="Rounded Rectangle 2"/>
        <dsp:cNvSpPr/>
      </dsp:nvSpPr>
      <dsp:spPr bwMode="white">
        <a:xfrm>
          <a:off x="0" y="0"/>
          <a:ext cx="10515600" cy="1245007"/>
        </a:xfrm>
        <a:prstGeom prst="roundRect">
          <a:avLst>
            <a:gd name="adj" fmla="val 10000"/>
          </a:avLst>
        </a:prstGeom>
      </dsp:spPr>
      <dsp:style>
        <a:lnRef idx="0">
          <a:schemeClr val="lt1">
            <a:alpha val="0"/>
          </a:schemeClr>
        </a:lnRef>
        <a:fillRef idx="1">
          <a:schemeClr val="accent2"/>
        </a:fillRef>
        <a:effectRef idx="0">
          <a:scrgbClr r="0" g="0" b="0"/>
        </a:effectRef>
        <a:fontRef idx="minor"/>
      </dsp:style>
      <dsp:txXfrm>
        <a:off x="0" y="0"/>
        <a:ext cx="10515600" cy="1245007"/>
      </dsp:txXfrm>
    </dsp:sp>
    <dsp:sp modelId="{6CF3B0CF-A928-4DE7-A64C-8B94DB1BE8FB}">
      <dsp:nvSpPr>
        <dsp:cNvPr id="4" name="Rectangles 3"/>
        <dsp:cNvSpPr/>
      </dsp:nvSpPr>
      <dsp:spPr bwMode="white">
        <a:xfrm>
          <a:off x="376615" y="280127"/>
          <a:ext cx="684754" cy="684754"/>
        </a:xfrm>
        <a:prstGeom prst="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sp:spPr>
      <dsp:style>
        <a:lnRef idx="2">
          <a:schemeClr val="lt1">
            <a:alpha val="0"/>
          </a:schemeClr>
        </a:lnRef>
        <a:fillRef idx="1">
          <a:schemeClr val="bg1"/>
        </a:fillRef>
        <a:effectRef idx="0">
          <a:scrgbClr r="0" g="0" b="0"/>
        </a:effectRef>
        <a:fontRef idx="minor">
          <a:schemeClr val="lt1"/>
        </a:fontRef>
      </dsp:style>
      <dsp:txXfrm>
        <a:off x="376615" y="280127"/>
        <a:ext cx="684754" cy="684754"/>
      </dsp:txXfrm>
    </dsp:sp>
    <dsp:sp modelId="{020A257D-283F-440E-B041-9DB7FB7922D0}">
      <dsp:nvSpPr>
        <dsp:cNvPr id="5" name="Rectangles 4"/>
        <dsp:cNvSpPr/>
      </dsp:nvSpPr>
      <dsp:spPr bwMode="white">
        <a:xfrm>
          <a:off x="1437983" y="0"/>
          <a:ext cx="9077617" cy="124500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1763" tIns="131763" rIns="131763" bIns="131763" anchor="ctr"/>
        <a:lstStyle>
          <a:lvl1pPr algn="l">
            <a:defRPr sz="1500"/>
          </a:lvl1pPr>
          <a:lvl2pPr marL="57150" indent="-57150" algn="l">
            <a:defRPr sz="1100"/>
          </a:lvl2pPr>
          <a:lvl3pPr marL="114300" indent="-57150" algn="l">
            <a:defRPr sz="1100"/>
          </a:lvl3pPr>
          <a:lvl4pPr marL="171450" indent="-57150" algn="l">
            <a:defRPr sz="1100"/>
          </a:lvl4pPr>
          <a:lvl5pPr marL="228600" indent="-57150" algn="l">
            <a:defRPr sz="1100"/>
          </a:lvl5pPr>
          <a:lvl6pPr marL="285750" indent="-57150" algn="l">
            <a:defRPr sz="1100"/>
          </a:lvl6pPr>
          <a:lvl7pPr marL="342900" indent="-57150" algn="l">
            <a:defRPr sz="1100"/>
          </a:lvl7pPr>
          <a:lvl8pPr marL="400050" indent="-57150" algn="l">
            <a:defRPr sz="1100"/>
          </a:lvl8pPr>
          <a:lvl9pPr marL="457200" indent="-57150" algn="l">
            <a:defRPr sz="1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dirty="0">
              <a:solidFill>
                <a:schemeClr val="bg1"/>
              </a:solidFill>
            </a:rPr>
            <a:t>Number of Patients:</a:t>
          </a:r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Count the total number of patients visiting the ER each day.</a:t>
          </a:r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Show a daily trend with an area sparkline to spot patterns like busy days or seasonal trends.</a:t>
          </a:r>
          <a:endParaRPr>
            <a:solidFill>
              <a:schemeClr val="bg1"/>
            </a:solidFill>
          </a:endParaRPr>
        </a:p>
      </dsp:txBody>
      <dsp:txXfrm>
        <a:off x="1437983" y="0"/>
        <a:ext cx="9077617" cy="1245007"/>
      </dsp:txXfrm>
    </dsp:sp>
    <dsp:sp modelId="{D72D847F-8ED8-497D-93B1-703FDBA3E225}">
      <dsp:nvSpPr>
        <dsp:cNvPr id="6" name="Rounded Rectangle 5"/>
        <dsp:cNvSpPr/>
      </dsp:nvSpPr>
      <dsp:spPr bwMode="white">
        <a:xfrm>
          <a:off x="0" y="1556259"/>
          <a:ext cx="10515600" cy="1245007"/>
        </a:xfrm>
        <a:prstGeom prst="roundRect">
          <a:avLst>
            <a:gd name="adj" fmla="val 10000"/>
          </a:avLst>
        </a:prstGeom>
      </dsp:spPr>
      <dsp:style>
        <a:lnRef idx="0">
          <a:schemeClr val="lt1">
            <a:alpha val="0"/>
          </a:schemeClr>
        </a:lnRef>
        <a:fillRef idx="1">
          <a:schemeClr val="accent3"/>
        </a:fillRef>
        <a:effectRef idx="0">
          <a:scrgbClr r="0" g="0" b="0"/>
        </a:effectRef>
        <a:fontRef idx="minor"/>
      </dsp:style>
      <dsp:txXfrm>
        <a:off x="0" y="1556259"/>
        <a:ext cx="10515600" cy="1245007"/>
      </dsp:txXfrm>
    </dsp:sp>
    <dsp:sp modelId="{08799EBC-1046-473E-AA07-868B3FD204C9}">
      <dsp:nvSpPr>
        <dsp:cNvPr id="7" name="Rectangles 6"/>
        <dsp:cNvSpPr/>
      </dsp:nvSpPr>
      <dsp:spPr bwMode="white">
        <a:xfrm>
          <a:off x="376615" y="1836385"/>
          <a:ext cx="684754" cy="684754"/>
        </a:xfrm>
        <a:prstGeom prst="rect">
          <a:avLst/>
        </a:prstGeom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sp:spPr>
      <dsp:style>
        <a:lnRef idx="2">
          <a:schemeClr val="lt1">
            <a:alpha val="0"/>
          </a:schemeClr>
        </a:lnRef>
        <a:fillRef idx="1">
          <a:schemeClr val="bg1"/>
        </a:fillRef>
        <a:effectRef idx="0">
          <a:scrgbClr r="0" g="0" b="0"/>
        </a:effectRef>
        <a:fontRef idx="minor">
          <a:schemeClr val="lt1"/>
        </a:fontRef>
      </dsp:style>
      <dsp:txXfrm>
        <a:off x="376615" y="1836385"/>
        <a:ext cx="684754" cy="684754"/>
      </dsp:txXfrm>
    </dsp:sp>
    <dsp:sp modelId="{A99FFACF-994E-468D-A779-8BC47D9F6810}">
      <dsp:nvSpPr>
        <dsp:cNvPr id="8" name="Rectangles 7"/>
        <dsp:cNvSpPr/>
      </dsp:nvSpPr>
      <dsp:spPr bwMode="white">
        <a:xfrm>
          <a:off x="1437983" y="1556259"/>
          <a:ext cx="9077617" cy="124500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1763" tIns="131763" rIns="131763" bIns="131763" anchor="ctr"/>
        <a:lstStyle>
          <a:lvl1pPr algn="l">
            <a:defRPr sz="1500"/>
          </a:lvl1pPr>
          <a:lvl2pPr marL="57150" indent="-57150" algn="l">
            <a:defRPr sz="1100"/>
          </a:lvl2pPr>
          <a:lvl3pPr marL="114300" indent="-57150" algn="l">
            <a:defRPr sz="1100"/>
          </a:lvl3pPr>
          <a:lvl4pPr marL="171450" indent="-57150" algn="l">
            <a:defRPr sz="1100"/>
          </a:lvl4pPr>
          <a:lvl5pPr marL="228600" indent="-57150" algn="l">
            <a:defRPr sz="1100"/>
          </a:lvl5pPr>
          <a:lvl6pPr marL="285750" indent="-57150" algn="l">
            <a:defRPr sz="1100"/>
          </a:lvl6pPr>
          <a:lvl7pPr marL="342900" indent="-57150" algn="l">
            <a:defRPr sz="1100"/>
          </a:lvl7pPr>
          <a:lvl8pPr marL="400050" indent="-57150" algn="l">
            <a:defRPr sz="1100"/>
          </a:lvl8pPr>
          <a:lvl9pPr marL="457200" indent="-57150" algn="l">
            <a:defRPr sz="1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dirty="0">
              <a:solidFill>
                <a:schemeClr val="bg1"/>
              </a:solidFill>
            </a:rPr>
            <a:t>Average Wait Time:</a:t>
          </a:r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Find the average time patients wait to see a medical professional.</a:t>
          </a:r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Use an area sparkline to track daily changes and highlight days with longer wait times that might need improvements.</a:t>
          </a:r>
          <a:endParaRPr>
            <a:solidFill>
              <a:schemeClr val="bg1"/>
            </a:solidFill>
          </a:endParaRPr>
        </a:p>
      </dsp:txBody>
      <dsp:txXfrm>
        <a:off x="1437983" y="1556259"/>
        <a:ext cx="9077617" cy="1245007"/>
      </dsp:txXfrm>
    </dsp:sp>
    <dsp:sp modelId="{2F2A44F2-6171-4DF2-A19D-C599F2BED617}">
      <dsp:nvSpPr>
        <dsp:cNvPr id="9" name="Rounded Rectangle 8"/>
        <dsp:cNvSpPr/>
      </dsp:nvSpPr>
      <dsp:spPr bwMode="white">
        <a:xfrm>
          <a:off x="0" y="3112517"/>
          <a:ext cx="10515600" cy="1245007"/>
        </a:xfrm>
        <a:prstGeom prst="roundRect">
          <a:avLst>
            <a:gd name="adj" fmla="val 10000"/>
          </a:avLst>
        </a:prstGeom>
      </dsp:spPr>
      <dsp:style>
        <a:lnRef idx="0">
          <a:schemeClr val="lt1">
            <a:alpha val="0"/>
          </a:schemeClr>
        </a:lnRef>
        <a:fillRef idx="1">
          <a:schemeClr val="accent4"/>
        </a:fillRef>
        <a:effectRef idx="0">
          <a:scrgbClr r="0" g="0" b="0"/>
        </a:effectRef>
        <a:fontRef idx="minor"/>
      </dsp:style>
      <dsp:txXfrm>
        <a:off x="0" y="3112517"/>
        <a:ext cx="10515600" cy="1245007"/>
      </dsp:txXfrm>
    </dsp:sp>
    <dsp:sp modelId="{DAE1E073-D471-4146-B557-9E2EF294C9F2}">
      <dsp:nvSpPr>
        <dsp:cNvPr id="10" name="Rectangles 9"/>
        <dsp:cNvSpPr/>
      </dsp:nvSpPr>
      <dsp:spPr bwMode="white">
        <a:xfrm>
          <a:off x="376615" y="3392644"/>
          <a:ext cx="684754" cy="684754"/>
        </a:xfrm>
        <a:prstGeom prst="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sp:spPr>
      <dsp:style>
        <a:lnRef idx="2">
          <a:schemeClr val="lt1">
            <a:alpha val="0"/>
          </a:schemeClr>
        </a:lnRef>
        <a:fillRef idx="1">
          <a:schemeClr val="bg1"/>
        </a:fillRef>
        <a:effectRef idx="0">
          <a:scrgbClr r="0" g="0" b="0"/>
        </a:effectRef>
        <a:fontRef idx="minor">
          <a:schemeClr val="lt1"/>
        </a:fontRef>
      </dsp:style>
      <dsp:txXfrm>
        <a:off x="376615" y="3392644"/>
        <a:ext cx="684754" cy="684754"/>
      </dsp:txXfrm>
    </dsp:sp>
    <dsp:sp modelId="{3F18E99B-4B57-4725-9D60-E905FD5BC8F7}">
      <dsp:nvSpPr>
        <dsp:cNvPr id="11" name="Rectangles 10"/>
        <dsp:cNvSpPr/>
      </dsp:nvSpPr>
      <dsp:spPr bwMode="white">
        <a:xfrm>
          <a:off x="1437983" y="3112517"/>
          <a:ext cx="9077617" cy="124500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1763" tIns="131763" rIns="131763" bIns="131763" anchor="ctr"/>
        <a:lstStyle>
          <a:lvl1pPr algn="l">
            <a:defRPr sz="1500"/>
          </a:lvl1pPr>
          <a:lvl2pPr marL="57150" indent="-57150" algn="l">
            <a:defRPr sz="1100"/>
          </a:lvl2pPr>
          <a:lvl3pPr marL="114300" indent="-57150" algn="l">
            <a:defRPr sz="1100"/>
          </a:lvl3pPr>
          <a:lvl4pPr marL="171450" indent="-57150" algn="l">
            <a:defRPr sz="1100"/>
          </a:lvl4pPr>
          <a:lvl5pPr marL="228600" indent="-57150" algn="l">
            <a:defRPr sz="1100"/>
          </a:lvl5pPr>
          <a:lvl6pPr marL="285750" indent="-57150" algn="l">
            <a:defRPr sz="1100"/>
          </a:lvl6pPr>
          <a:lvl7pPr marL="342900" indent="-57150" algn="l">
            <a:defRPr sz="1100"/>
          </a:lvl7pPr>
          <a:lvl8pPr marL="400050" indent="-57150" algn="l">
            <a:defRPr sz="1100"/>
          </a:lvl8pPr>
          <a:lvl9pPr marL="457200" indent="-57150" algn="l">
            <a:defRPr sz="1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dirty="0">
              <a:solidFill>
                <a:schemeClr val="bg1"/>
              </a:solidFill>
            </a:rPr>
            <a:t>Patient Satisfaction Score:</a:t>
          </a:r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Check the average daily satisfaction score of patients to assess service quality.</a:t>
          </a:r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Use an area sparkline to show trends, spot drops in satisfaction, and link them to busy times or challenges.</a:t>
          </a:r>
          <a:endParaRPr>
            <a:solidFill>
              <a:schemeClr val="bg1"/>
            </a:solidFill>
          </a:endParaRPr>
        </a:p>
      </dsp:txBody>
      <dsp:txXfrm>
        <a:off x="1437983" y="3112517"/>
        <a:ext cx="9077617" cy="1245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bkpt" val="endCnv"/>
          <dgm:param type="contDir" val="sameDir"/>
          <dgm:param type="grDir" val="tL"/>
          <dgm:param type="flowDir" val="row"/>
        </dgm:alg>
      </dgm:if>
      <dgm:else name="Name3">
        <dgm:alg type="snake">
          <dgm:param type="bkpt" val="endCnv"/>
          <dgm:param type="contDir" val="same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dim" val="1D"/>
                <dgm:param type="connRout" val="bend"/>
                <dgm:param type="begPts" val="midR bCtr"/>
                <dgm:param type="endPts" val="midL tCtr"/>
              </dgm:alg>
            </dgm:if>
            <dgm:else name="Name6">
              <dgm:alg type="conn">
                <dgm:param type="dim" val="1D"/>
                <dgm:param type="connRout" val="ben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txAnchorVert" val="mid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parTxLTRAlign" val="l"/>
                <dgm:param type="parTxRTLAlign" val="r"/>
                <dgm:param type="shpTxLTRAlignCh" val="l"/>
                <dgm:param type="shpTxRTLAlignCh" val="r"/>
                <dgm:param type="stBulletLvl" val="0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svg>
</file>

<file path=ppt/media/image2.jpe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-3" y="-1"/>
            <a:ext cx="12192002" cy="1574311"/>
          </a:xfrm>
          <a:prstGeom prst="rect">
            <a:avLst/>
          </a:prstGeom>
          <a:ln w="12700" cap="flat" cmpd="sng" algn="ctr">
            <a:solidFill>
              <a:schemeClr val="accent1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3700" kern="1200" dirty="0">
                <a:solidFill>
                  <a:srgbClr val="FFFFFF"/>
                </a:solidFill>
                <a:latin typeface="Bahnschrift Light Condensed" panose="020B0502040204020203" charset="0"/>
                <a:ea typeface="+mj-ea"/>
                <a:cs typeface="Bahnschrift Light Condensed" panose="020B0502040204020203" charset="0"/>
              </a:rPr>
              <a:t>END TO END DASHBOARD PROJECT IN EXCEL</a:t>
            </a:r>
            <a:endParaRPr lang="en-US" sz="3700" kern="1200" dirty="0">
              <a:solidFill>
                <a:srgbClr val="FFFFFF"/>
              </a:solidFill>
              <a:latin typeface="Bahnschrift Light Condensed" panose="020B0502040204020203" charset="0"/>
              <a:ea typeface="+mj-ea"/>
              <a:cs typeface="Bahnschrift Light Condensed" panose="020B0502040204020203" charset="0"/>
            </a:endParaRPr>
          </a:p>
        </p:txBody>
      </p:sp>
      <p:pic>
        <p:nvPicPr>
          <p:cNvPr id="3" name="Picture 2" descr="Hospital ER Dashboar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76070"/>
            <a:ext cx="12192000" cy="52819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/>
          <p:cNvPicPr>
            <a:picLocks noChangeAspect="1"/>
          </p:cNvPicPr>
          <p:nvPr/>
        </p:nvPicPr>
        <p:blipFill>
          <a:blip r:embed="rId1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endParaRPr lang="en-IN" dirty="0"/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-3" y="-1"/>
            <a:ext cx="12192002" cy="1574311"/>
          </a:xfrm>
          <a:prstGeom prst="rect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3700" dirty="0">
                <a:solidFill>
                  <a:srgbClr val="FFFFFF"/>
                </a:solidFill>
                <a:latin typeface="Bahnschrift Light Condensed" panose="020B0502040204020203" charset="0"/>
                <a:ea typeface="+mj-ea"/>
                <a:cs typeface="Bahnschrift Light Condensed" panose="020B0502040204020203" charset="0"/>
              </a:rPr>
              <a:t>Project </a:t>
            </a:r>
            <a:r>
              <a:rPr lang="en-US" sz="3700" dirty="0">
                <a:solidFill>
                  <a:srgbClr val="FFFFFF"/>
                </a:solidFill>
                <a:latin typeface="Bahnschrift Light Condensed" panose="020B0502040204020203" charset="0"/>
                <a:ea typeface="+mj-ea"/>
                <a:cs typeface="Bahnschrift Light Condensed" panose="020B0502040204020203" charset="0"/>
                <a:sym typeface="+mn-ea"/>
              </a:rPr>
              <a:t>Steps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/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 t="284" r="1" b="1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222885" y="2048217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-3" y="-1"/>
            <a:ext cx="12192002" cy="1574311"/>
          </a:xfrm>
          <a:prstGeom prst="rect">
            <a:avLst/>
          </a:prstGeom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sz="3700" dirty="0">
                <a:solidFill>
                  <a:srgbClr val="FFFFFF"/>
                </a:solidFill>
                <a:latin typeface="Bahnschrift Light Condensed" panose="020B0502040204020203" charset="0"/>
                <a:ea typeface="+mj-ea"/>
                <a:cs typeface="Bahnschrift Light Condensed" panose="020B0502040204020203" charset="0"/>
              </a:rPr>
              <a:t>PURPOSE </a:t>
            </a:r>
            <a:r>
              <a:rPr lang="en-US" sz="3700" dirty="0">
                <a:solidFill>
                  <a:srgbClr val="FFFFFF"/>
                </a:solidFill>
                <a:latin typeface="Bahnschrift Light Condensed" panose="020B0502040204020203" charset="0"/>
                <a:ea typeface="+mj-ea"/>
                <a:cs typeface="Bahnschrift Light Condensed" panose="020B0502040204020203" charset="0"/>
                <a:sym typeface="+mn-ea"/>
              </a:rPr>
              <a:t>OF PROJECT</a:t>
            </a:r>
            <a:endParaRPr lang="en-US" sz="3700" dirty="0">
              <a:solidFill>
                <a:srgbClr val="FFFFFF"/>
              </a:solidFill>
              <a:latin typeface="Bahnschrift Light Condensed" panose="020B0502040204020203" charset="0"/>
              <a:ea typeface="+mj-ea"/>
              <a:cs typeface="Bahnschrift Light Condensed" panose="020B05020402040202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Condensed" panose="020B0502040204020203" charset="0"/>
                <a:cs typeface="Bahnschrift Light Condensed" panose="020B0502040204020203" charset="0"/>
              </a:rPr>
              <a:t>KPI’S Requirement</a:t>
            </a:r>
            <a:endParaRPr lang="en-US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Light Condensed" panose="020B0502040204020203" charset="0"/>
              <a:cs typeface="Bahnschrift Light Condensed" panose="020B0502040204020203" charset="0"/>
              <a:sym typeface="+mn-ea"/>
            </a:endParaRPr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Condensed" panose="020B0502040204020203" charset="0"/>
                <a:cs typeface="Bahnschrift Light Condensed" panose="020B0502040204020203" charset="0"/>
              </a:rPr>
              <a:t>Charts to Create:</a:t>
            </a:r>
            <a:endParaRPr lang="en-IN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/>
          <p:cNvPicPr>
            <a:picLocks noChangeAspect="1"/>
          </p:cNvPicPr>
          <p:nvPr/>
        </p:nvPicPr>
        <p:blipFill>
          <a:blip r:embed="rId1"/>
          <a:srcRect l="14298" r="36795"/>
          <a:stretch>
            <a:fillRect/>
          </a:stretch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>
            <a:grpSpLocks noGrp="1" noRot="1" noChangeAspect="1" noMove="1" noResize="1" noUngrp="1"/>
          </p:cNvGrpSpPr>
          <p:nvPr/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pPr algn="l">
              <a:buClrTx/>
              <a:buSzTx/>
              <a:buFontTx/>
            </a:pPr>
            <a:r>
              <a:rPr lang="en-US" sz="4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Condensed" panose="020B0502040204020203" charset="0"/>
                <a:cs typeface="Bahnschrift Light Condensed" panose="020B0502040204020203" charset="0"/>
              </a:rPr>
              <a:t>Calendar Table Formula</a:t>
            </a:r>
            <a:endParaRPr lang="en-US" sz="44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Light Condensed" panose="020B0502040204020203" charset="0"/>
              <a:cs typeface="Bahnschrift Light Condensed" panose="020B0502040204020203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1045210" y="3017520"/>
            <a:ext cx="10501630" cy="1086485"/>
          </a:xfrm>
        </p:spPr>
        <p:txBody>
          <a:bodyPr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fr-FR" sz="2600" dirty="0"/>
              <a:t>= List.Dates(#date(2023,01,01),731,#duration(1,0,0,0))</a:t>
            </a:r>
            <a:endParaRPr lang="fr-FR" sz="26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>
            <a:grpSpLocks noGrp="1" noRot="1" noChangeAspect="1" noMove="1" noResize="1" noUngrp="1"/>
          </p:cNvGrpSpPr>
          <p:nvPr/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/>
            <p:cNvSpPr/>
            <p:nvPr/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sz="3700" dirty="0">
                <a:solidFill>
                  <a:srgbClr val="FFFFFF"/>
                </a:solidFill>
                <a:latin typeface="Bahnschrift Light Condensed" panose="020B0502040204020203" charset="0"/>
                <a:cs typeface="Bahnschrift Light Condensed" panose="020B0502040204020203" charset="0"/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Bahnschrift Light Condensed" panose="020B0502040204020203" charset="0"/>
              <a:ea typeface="+mj-ea"/>
              <a:cs typeface="Bahnschrift Light Condensed" panose="020B0502040204020203" charset="0"/>
            </a:endParaRPr>
          </a:p>
        </p:txBody>
      </p:sp>
      <p:pic>
        <p:nvPicPr>
          <p:cNvPr id="3" name="Picture 2" descr="Hospital ER Dashboar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76070"/>
            <a:ext cx="12192000" cy="52819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1095</Words>
  <Application>WPS Presentation</Application>
  <PresentationFormat>Widescreen</PresentationFormat>
  <Paragraphs>37</Paragraphs>
  <Slides>8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6" baseType="lpstr">
      <vt:lpstr>Arial</vt:lpstr>
      <vt:lpstr>SimSun</vt:lpstr>
      <vt:lpstr>Wingdings</vt:lpstr>
      <vt:lpstr>Calibri</vt:lpstr>
      <vt:lpstr>Microsoft Sans Serif</vt:lpstr>
      <vt:lpstr>Aptos</vt:lpstr>
      <vt:lpstr>Segoe Print</vt:lpstr>
      <vt:lpstr>Aptos Display</vt:lpstr>
      <vt:lpstr>Microsoft YaHei</vt:lpstr>
      <vt:lpstr>Arial Unicode MS</vt:lpstr>
      <vt:lpstr>Berlin Sans FB Demi</vt:lpstr>
      <vt:lpstr>Bahnschrift</vt:lpstr>
      <vt:lpstr>Arial Narrow</vt:lpstr>
      <vt:lpstr>Arial Black</vt:lpstr>
      <vt:lpstr>Arial Rounded MT Bold</vt:lpstr>
      <vt:lpstr>Bahnschrift Light</vt:lpstr>
      <vt:lpstr>Bahnschrift Light Condensed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pradip chapaitkar</cp:lastModifiedBy>
  <cp:revision>14</cp:revision>
  <dcterms:created xsi:type="dcterms:W3CDTF">2025-01-20T11:39:00Z</dcterms:created>
  <dcterms:modified xsi:type="dcterms:W3CDTF">2025-02-15T10:22:24Z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C790A059BE0E44ACA35DE0AFBDCA2175_13</vt:lpwstr>
  </property>
  <property fmtid="{D5CDD505-2E9C-101B-9397-08002B2CF9AE}" pid="3" name="KSOProductBuildVer">
    <vt:lpwstr>1033-12.2.0.19805</vt:lpwstr>
  </property>
</Properties>
</file>

<file path=docProps/thumbnail.jpeg>
</file>